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70" r:id="rId12"/>
    <p:sldId id="264" r:id="rId13"/>
    <p:sldId id="271" r:id="rId14"/>
    <p:sldId id="266" r:id="rId15"/>
    <p:sldId id="272" r:id="rId16"/>
    <p:sldId id="265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59CBE-6752-104B-A60E-E8213DB2F091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10C9B-102E-2D46-B55D-5D9B85727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10C9B-102E-2D46-B55D-5D9B85727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10C9B-102E-2D46-B55D-5D9B85727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0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10C9B-102E-2D46-B55D-5D9B857270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5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0747-3D99-C643-BCD1-722E605C5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8F224-143D-884A-B375-35993987E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AE3C4-9911-184A-902A-ED795595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9FF1-A7F2-B643-A351-2A957261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8580-BF63-E240-A655-AB8404DD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1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EBD2-A617-6F43-A67A-7E9E9935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0CFF2-6BD5-FC48-B61F-A332E1289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99D5-D8CC-3C4F-B1BB-3CF55151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47834-07D5-F042-BC5E-58207969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034-BDF7-9046-9484-2DB0648F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7FDEB-1379-0741-AC48-04B70BCD7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6EA5F-1088-2E44-BFF1-5ADCF7532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DCF13-8B7B-EA49-BEA0-2371EF00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5E54-CC98-3149-8557-56A488A9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3FBE4-ABA7-6A40-978D-FDE2308A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34F0-FF6E-F347-A3C7-568B7298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2A2AC-E3FE-2E40-81AD-E46DBB88A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8D028-2A9C-8B4F-8EAF-363E554E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09938-D588-EA4C-93B3-8DC00D56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800B8-77B1-664F-952E-6B84D977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2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F779-8753-3F43-96F3-85A9659B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1EB23-BED2-2C44-94C5-6A0FD5B5E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DC42D-65C5-BC4F-A9D4-A23DC7C7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FBFAE-A33F-6A4D-89CB-C8C6B6AF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0BE95-B7CE-DE43-8D2E-688E5DB1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5558-FBE5-2843-A13D-27466676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788B6-B9BA-454F-B592-55CF03D0C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74413-9A0F-9647-AD9B-017296B5F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96908-FAAB-D14D-941A-CCD9D890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DE6F2-816F-7348-9912-AF6DBD20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B46C2-D55B-B844-95C7-24867B26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7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4F24-C272-0E48-907B-1D9DE81B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F2C86-BCC3-7949-87D7-0E21B614C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1C69-0779-804B-AE9F-329CBD4C7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A05D4-58FC-8948-8D47-C358BF702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77E1F-1D9C-D94C-9EBB-7A3605D85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64227-0917-F546-BC11-CD175D3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C1BF5-E15D-E346-8772-F2374C56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D2DA9-2DBF-DA4A-BC5D-2BE27629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2488-99F8-9545-9D53-4309F203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7E8F8-70C8-AB42-9BAB-04F22ADE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73543-D1C7-CE4E-BF25-858B3B25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E60F5-3069-514E-9CF6-8939600C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C8BC8-54E7-E24C-84CB-EF95E3CD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FE58C-17A5-2F4E-B974-0401853B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CB5F1-8C1A-7E44-B693-AF627A65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83398-D400-7944-AFD5-6AF6C16C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E240E-641C-1849-A051-D6E75C23E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333D2-F370-2F4D-BE95-17947A275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C934C-D4BF-8745-A8AD-B1FF1FA1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FCE84-C675-BE4D-87ED-633800E1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76F22-9EA2-4747-92A4-915FC474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4B66-C8EA-BD40-8E66-3C9C7D8C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DD023-0701-E349-A9AB-CEEA88375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D009E-1FD7-E948-8F0F-C113E0B7D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BC5D1-ACAD-3B4B-B117-8FE1BD7F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D10B5-132D-6C48-A6C4-3B56417D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C3E10-720B-1349-ADC1-EEBDF451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923C1-5BB5-4D4A-B488-EA8063E1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57494-4F98-744A-90D2-DA43F429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B71A-9B82-7043-87CA-63AC7FAF4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39CBE-0CEC-0140-B577-3744CD87207C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38456-D28A-D64C-BD6D-FE690492A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98FF-A356-AA4A-A031-E05D2A177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25DD7-C968-414B-B698-C9E06C79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9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3E00-C9DA-174F-B6D0-1F38EF47E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Siskiyou County Agricultural 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82232-67A3-2B42-9E76-02B3A4566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Prepared for Larry Walker and Associates by</a:t>
            </a:r>
          </a:p>
          <a:p>
            <a:r>
              <a:rPr lang="en-US" dirty="0"/>
              <a:t>Spencer Cole and  </a:t>
            </a:r>
            <a:r>
              <a:rPr lang="en-US" dirty="0" err="1"/>
              <a:t>Josué</a:t>
            </a:r>
            <a:r>
              <a:rPr lang="en-US" dirty="0"/>
              <a:t> Medellín-Azuara</a:t>
            </a:r>
          </a:p>
          <a:p>
            <a:r>
              <a:rPr lang="en-US" dirty="0"/>
              <a:t>June 24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25E0F-874E-1E4C-9275-E8864E65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A6F3A-0193-DB47-8DA5-744DA64E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3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AFB4B9-B278-4B7C-8538-0713DE05E9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7981" y="1377932"/>
            <a:ext cx="9144019" cy="4572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E98C2-8FAA-1540-A9FC-B913DBEC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Scenario 3: 60% fallowing of alfalfa and pasture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6759-FB45-0941-8E3D-CAF8B404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61" y="1696260"/>
            <a:ext cx="307838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46,000ac fallowed of 97,000ac</a:t>
            </a:r>
          </a:p>
          <a:p>
            <a:r>
              <a:rPr lang="en-US" sz="2400" dirty="0"/>
              <a:t>$40 million gross revenue loss of $237 million</a:t>
            </a:r>
          </a:p>
          <a:p>
            <a:r>
              <a:rPr lang="en-US" sz="2400" dirty="0"/>
              <a:t>115,000AF applied water reductions of 225,000AF</a:t>
            </a:r>
          </a:p>
          <a:p>
            <a:r>
              <a:rPr lang="en-US" sz="2400" dirty="0"/>
              <a:t>$869/ac average loss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F0C8222E-D7C0-432A-82A6-29692166C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07341"/>
              </p:ext>
            </p:extLst>
          </p:nvPr>
        </p:nvGraphicFramePr>
        <p:xfrm>
          <a:off x="306581" y="5277425"/>
          <a:ext cx="3022545" cy="1259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631302">
                  <a:extLst>
                    <a:ext uri="{9D8B030D-6E8A-4147-A177-3AD203B41FA5}">
                      <a16:colId xmlns:a16="http://schemas.microsoft.com/office/drawing/2014/main" val="947713416"/>
                    </a:ext>
                  </a:extLst>
                </a:gridCol>
                <a:gridCol w="717773">
                  <a:extLst>
                    <a:ext uri="{9D8B030D-6E8A-4147-A177-3AD203B41FA5}">
                      <a16:colId xmlns:a16="http://schemas.microsoft.com/office/drawing/2014/main" val="3329355685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372457750"/>
                    </a:ext>
                  </a:extLst>
                </a:gridCol>
                <a:gridCol w="546006">
                  <a:extLst>
                    <a:ext uri="{9D8B030D-6E8A-4147-A177-3AD203B41FA5}">
                      <a16:colId xmlns:a16="http://schemas.microsoft.com/office/drawing/2014/main" val="3462853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Output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Value Added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0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308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4733C1-2557-4236-961B-BCD4D150B6B8}"/>
              </a:ext>
            </a:extLst>
          </p:cNvPr>
          <p:cNvSpPr txBox="1"/>
          <p:nvPr/>
        </p:nvSpPr>
        <p:spPr>
          <a:xfrm>
            <a:off x="3409432" y="6367988"/>
            <a:ext cx="8702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Changes to land, water, and gross revenue from observed 2018 cropping patterns, prices, and yields.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451D1-2D05-4A8B-AF32-B277702B5767}"/>
              </a:ext>
            </a:extLst>
          </p:cNvPr>
          <p:cNvSpPr txBox="1"/>
          <p:nvPr/>
        </p:nvSpPr>
        <p:spPr>
          <a:xfrm>
            <a:off x="4374129" y="5783213"/>
            <a:ext cx="160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-9,135 (37.1%)</a:t>
            </a:r>
          </a:p>
          <a:p>
            <a:pPr algn="ctr" fontAlgn="b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 Butte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38B00-8F98-43BB-9B78-ECDB841CA996}"/>
              </a:ext>
            </a:extLst>
          </p:cNvPr>
          <p:cNvSpPr txBox="1"/>
          <p:nvPr/>
        </p:nvSpPr>
        <p:spPr>
          <a:xfrm>
            <a:off x="6849112" y="5788619"/>
            <a:ext cx="175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-21,392 (40.7%)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 Butte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271FE0-492E-402E-A33F-BDB29C62A932}"/>
              </a:ext>
            </a:extLst>
          </p:cNvPr>
          <p:cNvSpPr txBox="1"/>
          <p:nvPr/>
        </p:nvSpPr>
        <p:spPr>
          <a:xfrm>
            <a:off x="9519246" y="5783212"/>
            <a:ext cx="19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-$10,000,000 (5.8%)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in Butte</a:t>
            </a:r>
          </a:p>
        </p:txBody>
      </p:sp>
    </p:spTree>
    <p:extLst>
      <p:ext uri="{BB962C8B-B14F-4D97-AF65-F5344CB8AC3E}">
        <p14:creationId xmlns:p14="http://schemas.microsoft.com/office/powerpoint/2010/main" val="77572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DE8F-7419-47E6-839F-B4E83B98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Butte Valley Scenario 3</a:t>
            </a: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ABEA68-CD1B-4E38-858F-36475069A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3711"/>
              </p:ext>
            </p:extLst>
          </p:nvPr>
        </p:nvGraphicFramePr>
        <p:xfrm>
          <a:off x="1673210" y="1924763"/>
          <a:ext cx="8845580" cy="460431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354075">
                  <a:extLst>
                    <a:ext uri="{9D8B030D-6E8A-4147-A177-3AD203B41FA5}">
                      <a16:colId xmlns:a16="http://schemas.microsoft.com/office/drawing/2014/main" val="2427651611"/>
                    </a:ext>
                  </a:extLst>
                </a:gridCol>
                <a:gridCol w="946538">
                  <a:extLst>
                    <a:ext uri="{9D8B030D-6E8A-4147-A177-3AD203B41FA5}">
                      <a16:colId xmlns:a16="http://schemas.microsoft.com/office/drawing/2014/main" val="3393908252"/>
                    </a:ext>
                  </a:extLst>
                </a:gridCol>
                <a:gridCol w="1050938">
                  <a:extLst>
                    <a:ext uri="{9D8B030D-6E8A-4147-A177-3AD203B41FA5}">
                      <a16:colId xmlns:a16="http://schemas.microsoft.com/office/drawing/2014/main" val="2623321118"/>
                    </a:ext>
                  </a:extLst>
                </a:gridCol>
                <a:gridCol w="1570989">
                  <a:extLst>
                    <a:ext uri="{9D8B030D-6E8A-4147-A177-3AD203B41FA5}">
                      <a16:colId xmlns:a16="http://schemas.microsoft.com/office/drawing/2014/main" val="3643007980"/>
                    </a:ext>
                  </a:extLst>
                </a:gridCol>
                <a:gridCol w="1003535">
                  <a:extLst>
                    <a:ext uri="{9D8B030D-6E8A-4147-A177-3AD203B41FA5}">
                      <a16:colId xmlns:a16="http://schemas.microsoft.com/office/drawing/2014/main" val="4113293000"/>
                    </a:ext>
                  </a:extLst>
                </a:gridCol>
                <a:gridCol w="1691223">
                  <a:extLst>
                    <a:ext uri="{9D8B030D-6E8A-4147-A177-3AD203B41FA5}">
                      <a16:colId xmlns:a16="http://schemas.microsoft.com/office/drawing/2014/main" val="1525491343"/>
                    </a:ext>
                  </a:extLst>
                </a:gridCol>
                <a:gridCol w="1228282">
                  <a:extLst>
                    <a:ext uri="{9D8B030D-6E8A-4147-A177-3AD203B41FA5}">
                      <a16:colId xmlns:a16="http://schemas.microsoft.com/office/drawing/2014/main" val="1898573944"/>
                    </a:ext>
                  </a:extLst>
                </a:gridCol>
              </a:tblGrid>
              <a:tr h="40461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Land Use (acres)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Water Use (acre-feet)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Gross Revenue ($ thousand)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343058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Crop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2211771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Alfalfa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4133143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270640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377882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hay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3432265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4698079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9361638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117787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162,149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258878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-9,135 (37.1%)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-21,392 (40.7%)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-10,000 (5.8%)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0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74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A50395-1800-48E5-BDC8-7D3F5D66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7981" y="1289150"/>
            <a:ext cx="9144019" cy="4572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E98C2-8FAA-1540-A9FC-B913DBEC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838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Scenario 4: forego 3</a:t>
            </a:r>
            <a:r>
              <a:rPr lang="en-US" sz="4000" b="1" baseline="30000" dirty="0"/>
              <a:t>rd</a:t>
            </a:r>
            <a:r>
              <a:rPr lang="en-US" sz="4000" b="1" dirty="0"/>
              <a:t> alfalfa cutting (constant costs)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6759-FB45-0941-8E3D-CAF8B404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75" y="1678513"/>
            <a:ext cx="314379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20,000ac fallowed of 97,000ac</a:t>
            </a:r>
          </a:p>
          <a:p>
            <a:r>
              <a:rPr lang="en-US" sz="2400" dirty="0"/>
              <a:t>$27 million gross revenue loss of $237 million</a:t>
            </a:r>
          </a:p>
          <a:p>
            <a:r>
              <a:rPr lang="en-US" sz="2400" dirty="0"/>
              <a:t>51,000AF applied water reductions of 225,000AF</a:t>
            </a:r>
          </a:p>
          <a:p>
            <a:r>
              <a:rPr lang="en-US" sz="2400" dirty="0"/>
              <a:t>$1350/ac average loss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C0A21CE-8F2B-4C2E-A427-A1BC1C5EF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45031"/>
              </p:ext>
            </p:extLst>
          </p:nvPr>
        </p:nvGraphicFramePr>
        <p:xfrm>
          <a:off x="306581" y="5277425"/>
          <a:ext cx="3022545" cy="1259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631302">
                  <a:extLst>
                    <a:ext uri="{9D8B030D-6E8A-4147-A177-3AD203B41FA5}">
                      <a16:colId xmlns:a16="http://schemas.microsoft.com/office/drawing/2014/main" val="947713416"/>
                    </a:ext>
                  </a:extLst>
                </a:gridCol>
                <a:gridCol w="717773">
                  <a:extLst>
                    <a:ext uri="{9D8B030D-6E8A-4147-A177-3AD203B41FA5}">
                      <a16:colId xmlns:a16="http://schemas.microsoft.com/office/drawing/2014/main" val="3329355685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372457750"/>
                    </a:ext>
                  </a:extLst>
                </a:gridCol>
                <a:gridCol w="546006">
                  <a:extLst>
                    <a:ext uri="{9D8B030D-6E8A-4147-A177-3AD203B41FA5}">
                      <a16:colId xmlns:a16="http://schemas.microsoft.com/office/drawing/2014/main" val="3462853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Output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Value Added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0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308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0479DFC-18B1-4588-ADE7-4E09C7025ECE}"/>
              </a:ext>
            </a:extLst>
          </p:cNvPr>
          <p:cNvSpPr txBox="1"/>
          <p:nvPr/>
        </p:nvSpPr>
        <p:spPr>
          <a:xfrm>
            <a:off x="3409432" y="6367988"/>
            <a:ext cx="8702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Changes to land, water, and gross revenue from observed 2018 cropping patterns, prices, and yields.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9A4B08-2098-435F-9DE7-3CDAB1DC6D68}"/>
              </a:ext>
            </a:extLst>
          </p:cNvPr>
          <p:cNvSpPr txBox="1"/>
          <p:nvPr/>
        </p:nvSpPr>
        <p:spPr>
          <a:xfrm>
            <a:off x="4374129" y="5783213"/>
            <a:ext cx="160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-9,223 (37.4%)</a:t>
            </a:r>
          </a:p>
          <a:p>
            <a:pPr algn="ctr" fontAlgn="b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 Butte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85DF5-2FC0-406D-89AE-5EB5CC65F96A}"/>
              </a:ext>
            </a:extLst>
          </p:cNvPr>
          <p:cNvSpPr txBox="1"/>
          <p:nvPr/>
        </p:nvSpPr>
        <p:spPr>
          <a:xfrm>
            <a:off x="6849112" y="5788619"/>
            <a:ext cx="175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-24,741 (47.1%)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 Butte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A24DDF-142F-46A0-BAC2-626B3FDBD9D4}"/>
              </a:ext>
            </a:extLst>
          </p:cNvPr>
          <p:cNvSpPr txBox="1"/>
          <p:nvPr/>
        </p:nvSpPr>
        <p:spPr>
          <a:xfrm>
            <a:off x="9519246" y="5783212"/>
            <a:ext cx="19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-$12,190,000 (7.1%)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in Butte</a:t>
            </a:r>
          </a:p>
        </p:txBody>
      </p:sp>
    </p:spTree>
    <p:extLst>
      <p:ext uri="{BB962C8B-B14F-4D97-AF65-F5344CB8AC3E}">
        <p14:creationId xmlns:p14="http://schemas.microsoft.com/office/powerpoint/2010/main" val="288550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E5D1-2983-44A9-94F3-95630236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Butte Valley Scenario 4 (constant costs)</a:t>
            </a: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F04523-F111-4330-986E-DC632E34B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58587"/>
              </p:ext>
            </p:extLst>
          </p:nvPr>
        </p:nvGraphicFramePr>
        <p:xfrm>
          <a:off x="1673210" y="1924763"/>
          <a:ext cx="8845580" cy="460431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354075">
                  <a:extLst>
                    <a:ext uri="{9D8B030D-6E8A-4147-A177-3AD203B41FA5}">
                      <a16:colId xmlns:a16="http://schemas.microsoft.com/office/drawing/2014/main" val="2427651611"/>
                    </a:ext>
                  </a:extLst>
                </a:gridCol>
                <a:gridCol w="946538">
                  <a:extLst>
                    <a:ext uri="{9D8B030D-6E8A-4147-A177-3AD203B41FA5}">
                      <a16:colId xmlns:a16="http://schemas.microsoft.com/office/drawing/2014/main" val="3393908252"/>
                    </a:ext>
                  </a:extLst>
                </a:gridCol>
                <a:gridCol w="1050938">
                  <a:extLst>
                    <a:ext uri="{9D8B030D-6E8A-4147-A177-3AD203B41FA5}">
                      <a16:colId xmlns:a16="http://schemas.microsoft.com/office/drawing/2014/main" val="2623321118"/>
                    </a:ext>
                  </a:extLst>
                </a:gridCol>
                <a:gridCol w="1570989">
                  <a:extLst>
                    <a:ext uri="{9D8B030D-6E8A-4147-A177-3AD203B41FA5}">
                      <a16:colId xmlns:a16="http://schemas.microsoft.com/office/drawing/2014/main" val="3643007980"/>
                    </a:ext>
                  </a:extLst>
                </a:gridCol>
                <a:gridCol w="1003535">
                  <a:extLst>
                    <a:ext uri="{9D8B030D-6E8A-4147-A177-3AD203B41FA5}">
                      <a16:colId xmlns:a16="http://schemas.microsoft.com/office/drawing/2014/main" val="4113293000"/>
                    </a:ext>
                  </a:extLst>
                </a:gridCol>
                <a:gridCol w="1691223">
                  <a:extLst>
                    <a:ext uri="{9D8B030D-6E8A-4147-A177-3AD203B41FA5}">
                      <a16:colId xmlns:a16="http://schemas.microsoft.com/office/drawing/2014/main" val="1525491343"/>
                    </a:ext>
                  </a:extLst>
                </a:gridCol>
                <a:gridCol w="1228282">
                  <a:extLst>
                    <a:ext uri="{9D8B030D-6E8A-4147-A177-3AD203B41FA5}">
                      <a16:colId xmlns:a16="http://schemas.microsoft.com/office/drawing/2014/main" val="1898573944"/>
                    </a:ext>
                  </a:extLst>
                </a:gridCol>
              </a:tblGrid>
              <a:tr h="40461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Land Use (acres)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Water Use (acre-feet)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Gross Revenue ($ thousand)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343058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Crop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2211771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Alfalfa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4133143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270640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377882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hay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3432265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4698079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9361638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117787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159,959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2222290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-9,223 (37.4%)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-24,741 (47.1%)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-12,190 (7.1%)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6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3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A50395-1800-48E5-BDC8-7D3F5D66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7981" y="1244760"/>
            <a:ext cx="9144019" cy="4572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E98C2-8FAA-1540-A9FC-B913DBEC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Scenario 4: forego 3</a:t>
            </a:r>
            <a:r>
              <a:rPr lang="en-US" sz="4000" b="1" baseline="30000" dirty="0"/>
              <a:t>rd</a:t>
            </a:r>
            <a:r>
              <a:rPr lang="en-US" sz="4000" b="1" dirty="0"/>
              <a:t> alfalfa cutting (scaling costs)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6759-FB45-0941-8E3D-CAF8B404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75" y="1882698"/>
            <a:ext cx="314379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6,600ac fallowed of 97,000ac</a:t>
            </a:r>
          </a:p>
          <a:p>
            <a:r>
              <a:rPr lang="en-US" sz="2400" dirty="0"/>
              <a:t>$16.5 million gross revenue loss of $237 million</a:t>
            </a:r>
          </a:p>
          <a:p>
            <a:r>
              <a:rPr lang="en-US" sz="2400" dirty="0"/>
              <a:t>31,500AF applied water reductions of 225,000AF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C0A21CE-8F2B-4C2E-A427-A1BC1C5EF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59206"/>
              </p:ext>
            </p:extLst>
          </p:nvPr>
        </p:nvGraphicFramePr>
        <p:xfrm>
          <a:off x="216356" y="5381642"/>
          <a:ext cx="3022545" cy="1259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631302">
                  <a:extLst>
                    <a:ext uri="{9D8B030D-6E8A-4147-A177-3AD203B41FA5}">
                      <a16:colId xmlns:a16="http://schemas.microsoft.com/office/drawing/2014/main" val="947713416"/>
                    </a:ext>
                  </a:extLst>
                </a:gridCol>
                <a:gridCol w="717773">
                  <a:extLst>
                    <a:ext uri="{9D8B030D-6E8A-4147-A177-3AD203B41FA5}">
                      <a16:colId xmlns:a16="http://schemas.microsoft.com/office/drawing/2014/main" val="3329355685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372457750"/>
                    </a:ext>
                  </a:extLst>
                </a:gridCol>
                <a:gridCol w="546006">
                  <a:extLst>
                    <a:ext uri="{9D8B030D-6E8A-4147-A177-3AD203B41FA5}">
                      <a16:colId xmlns:a16="http://schemas.microsoft.com/office/drawing/2014/main" val="3462853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Output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Value Added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0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308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D792CE-7A28-4E4E-A81A-336FA1BF9A20}"/>
              </a:ext>
            </a:extLst>
          </p:cNvPr>
          <p:cNvSpPr txBox="1"/>
          <p:nvPr/>
        </p:nvSpPr>
        <p:spPr>
          <a:xfrm>
            <a:off x="3409432" y="6367988"/>
            <a:ext cx="8702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Changes to land, water, and gross revenue from observed 2018 cropping patterns, prices, and yields.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3AC36-AE80-4058-9878-580A7AC3909B}"/>
              </a:ext>
            </a:extLst>
          </p:cNvPr>
          <p:cNvSpPr txBox="1"/>
          <p:nvPr/>
        </p:nvSpPr>
        <p:spPr>
          <a:xfrm>
            <a:off x="4374129" y="5783213"/>
            <a:ext cx="160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-3,039 (12.3%)</a:t>
            </a:r>
          </a:p>
          <a:p>
            <a:pPr algn="ctr" fontAlgn="b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 Butte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FBE9D-DC9E-404C-BAB8-D8A384522F3F}"/>
              </a:ext>
            </a:extLst>
          </p:cNvPr>
          <p:cNvSpPr txBox="1"/>
          <p:nvPr/>
        </p:nvSpPr>
        <p:spPr>
          <a:xfrm>
            <a:off x="6849112" y="5788619"/>
            <a:ext cx="175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-15,252 (29.0%)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 Butte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A34B5-35DF-4DA7-9E6F-3CA27514F806}"/>
              </a:ext>
            </a:extLst>
          </p:cNvPr>
          <p:cNvSpPr txBox="1"/>
          <p:nvPr/>
        </p:nvSpPr>
        <p:spPr>
          <a:xfrm>
            <a:off x="9519246" y="5783212"/>
            <a:ext cx="19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-$7,506,000 (4.3%)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in Butte</a:t>
            </a:r>
          </a:p>
        </p:txBody>
      </p:sp>
    </p:spTree>
    <p:extLst>
      <p:ext uri="{BB962C8B-B14F-4D97-AF65-F5344CB8AC3E}">
        <p14:creationId xmlns:p14="http://schemas.microsoft.com/office/powerpoint/2010/main" val="2838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E5D1-2983-44A9-94F3-95630236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Butte Valley Scenario 4 (scaled costs)</a:t>
            </a: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F04523-F111-4330-986E-DC632E34B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8514"/>
              </p:ext>
            </p:extLst>
          </p:nvPr>
        </p:nvGraphicFramePr>
        <p:xfrm>
          <a:off x="1673210" y="1924763"/>
          <a:ext cx="8845580" cy="460431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354075">
                  <a:extLst>
                    <a:ext uri="{9D8B030D-6E8A-4147-A177-3AD203B41FA5}">
                      <a16:colId xmlns:a16="http://schemas.microsoft.com/office/drawing/2014/main" val="2427651611"/>
                    </a:ext>
                  </a:extLst>
                </a:gridCol>
                <a:gridCol w="946538">
                  <a:extLst>
                    <a:ext uri="{9D8B030D-6E8A-4147-A177-3AD203B41FA5}">
                      <a16:colId xmlns:a16="http://schemas.microsoft.com/office/drawing/2014/main" val="3393908252"/>
                    </a:ext>
                  </a:extLst>
                </a:gridCol>
                <a:gridCol w="1050938">
                  <a:extLst>
                    <a:ext uri="{9D8B030D-6E8A-4147-A177-3AD203B41FA5}">
                      <a16:colId xmlns:a16="http://schemas.microsoft.com/office/drawing/2014/main" val="2623321118"/>
                    </a:ext>
                  </a:extLst>
                </a:gridCol>
                <a:gridCol w="1570989">
                  <a:extLst>
                    <a:ext uri="{9D8B030D-6E8A-4147-A177-3AD203B41FA5}">
                      <a16:colId xmlns:a16="http://schemas.microsoft.com/office/drawing/2014/main" val="3643007980"/>
                    </a:ext>
                  </a:extLst>
                </a:gridCol>
                <a:gridCol w="1003535">
                  <a:extLst>
                    <a:ext uri="{9D8B030D-6E8A-4147-A177-3AD203B41FA5}">
                      <a16:colId xmlns:a16="http://schemas.microsoft.com/office/drawing/2014/main" val="4113293000"/>
                    </a:ext>
                  </a:extLst>
                </a:gridCol>
                <a:gridCol w="1691223">
                  <a:extLst>
                    <a:ext uri="{9D8B030D-6E8A-4147-A177-3AD203B41FA5}">
                      <a16:colId xmlns:a16="http://schemas.microsoft.com/office/drawing/2014/main" val="1525491343"/>
                    </a:ext>
                  </a:extLst>
                </a:gridCol>
                <a:gridCol w="1228282">
                  <a:extLst>
                    <a:ext uri="{9D8B030D-6E8A-4147-A177-3AD203B41FA5}">
                      <a16:colId xmlns:a16="http://schemas.microsoft.com/office/drawing/2014/main" val="1898573944"/>
                    </a:ext>
                  </a:extLst>
                </a:gridCol>
              </a:tblGrid>
              <a:tr h="40461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Land Use (acres)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Water Use (acre-feet)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Gross Revenue ($ thousand)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343058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Crop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2211771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Alfalfa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4133143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270640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377882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hay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3432265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4698079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9361638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117787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9151672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-3,039 (12.3%)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-15,252 (29.0%)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-7,506 (4.3%)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238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77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6702-13FC-2443-AA5E-2D45594F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AB62A-F0DE-C941-AA91-43214FDFF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shows good potential to quantify economic cost of various land and water use strategies</a:t>
            </a:r>
          </a:p>
          <a:p>
            <a:r>
              <a:rPr lang="en-US" dirty="0"/>
              <a:t>Follow up with some growers to fill in any data gaps, caveats</a:t>
            </a:r>
          </a:p>
          <a:p>
            <a:r>
              <a:rPr lang="en-US" dirty="0"/>
              <a:t>We will continue with scenario development in the next few days including regionwide spill over effects</a:t>
            </a:r>
          </a:p>
          <a:p>
            <a:r>
              <a:rPr lang="en-US" dirty="0"/>
              <a:t>Start drafting final report and prepare a spreadsheet with model results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3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ED46-2598-E740-A307-1B6C2BE9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Crop Parameters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0E6108-ED3B-DB41-8901-653E66421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25521"/>
              </p:ext>
            </p:extLst>
          </p:nvPr>
        </p:nvGraphicFramePr>
        <p:xfrm>
          <a:off x="1118499" y="1926454"/>
          <a:ext cx="10138388" cy="3779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22356">
                  <a:extLst>
                    <a:ext uri="{9D8B030D-6E8A-4147-A177-3AD203B41FA5}">
                      <a16:colId xmlns:a16="http://schemas.microsoft.com/office/drawing/2014/main" val="3003391375"/>
                    </a:ext>
                  </a:extLst>
                </a:gridCol>
                <a:gridCol w="958788">
                  <a:extLst>
                    <a:ext uri="{9D8B030D-6E8A-4147-A177-3AD203B41FA5}">
                      <a16:colId xmlns:a16="http://schemas.microsoft.com/office/drawing/2014/main" val="1784781260"/>
                    </a:ext>
                  </a:extLst>
                </a:gridCol>
                <a:gridCol w="1059765">
                  <a:extLst>
                    <a:ext uri="{9D8B030D-6E8A-4147-A177-3AD203B41FA5}">
                      <a16:colId xmlns:a16="http://schemas.microsoft.com/office/drawing/2014/main" val="2294497997"/>
                    </a:ext>
                  </a:extLst>
                </a:gridCol>
                <a:gridCol w="987099">
                  <a:extLst>
                    <a:ext uri="{9D8B030D-6E8A-4147-A177-3AD203B41FA5}">
                      <a16:colId xmlns:a16="http://schemas.microsoft.com/office/drawing/2014/main" val="865363629"/>
                    </a:ext>
                  </a:extLst>
                </a:gridCol>
                <a:gridCol w="1533120">
                  <a:extLst>
                    <a:ext uri="{9D8B030D-6E8A-4147-A177-3AD203B41FA5}">
                      <a16:colId xmlns:a16="http://schemas.microsoft.com/office/drawing/2014/main" val="3388167666"/>
                    </a:ext>
                  </a:extLst>
                </a:gridCol>
                <a:gridCol w="1938630">
                  <a:extLst>
                    <a:ext uri="{9D8B030D-6E8A-4147-A177-3AD203B41FA5}">
                      <a16:colId xmlns:a16="http://schemas.microsoft.com/office/drawing/2014/main" val="78935543"/>
                    </a:ext>
                  </a:extLst>
                </a:gridCol>
                <a:gridCol w="1938630">
                  <a:extLst>
                    <a:ext uri="{9D8B030D-6E8A-4147-A177-3AD203B41FA5}">
                      <a16:colId xmlns:a16="http://schemas.microsoft.com/office/drawing/2014/main" val="1483792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Crop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Price</a:t>
                      </a:r>
                    </a:p>
                    <a:p>
                      <a:pPr algn="ctr"/>
                      <a:r>
                        <a:rPr lang="en-US" sz="2000" dirty="0"/>
                        <a:t>($/ton)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Yield </a:t>
                      </a:r>
                    </a:p>
                    <a:p>
                      <a:pPr algn="ctr"/>
                      <a:r>
                        <a:rPr lang="en-US" sz="2000" dirty="0"/>
                        <a:t>(ton/ac)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Costs </a:t>
                      </a:r>
                    </a:p>
                    <a:p>
                      <a:pPr algn="ctr"/>
                      <a:r>
                        <a:rPr lang="en-US" sz="2000" dirty="0"/>
                        <a:t>($/ac)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Gross Revenue</a:t>
                      </a:r>
                    </a:p>
                    <a:p>
                      <a:pPr algn="ctr"/>
                      <a:r>
                        <a:rPr lang="en-US" sz="2000" dirty="0"/>
                        <a:t> ($/ac)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Net Revenue </a:t>
                      </a:r>
                    </a:p>
                    <a:p>
                      <a:pPr algn="ctr"/>
                      <a:r>
                        <a:rPr lang="en-US" sz="2000" dirty="0"/>
                        <a:t>($/ac)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Net Margin as % of Gross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76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Alfalfa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95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Barley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7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Carrots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4,592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4,824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37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Other Hay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5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Pasture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7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Strawberries*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47,622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8,377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0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0861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38B8D9-46B3-44F4-8046-4E2D9F3FFCA3}"/>
              </a:ext>
            </a:extLst>
          </p:cNvPr>
          <p:cNvSpPr txBox="1"/>
          <p:nvPr/>
        </p:nvSpPr>
        <p:spPr>
          <a:xfrm>
            <a:off x="1118499" y="5757074"/>
            <a:ext cx="515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*Units in terms of nursery plants rather than tons.</a:t>
            </a:r>
          </a:p>
        </p:txBody>
      </p:sp>
    </p:spTree>
    <p:extLst>
      <p:ext uri="{BB962C8B-B14F-4D97-AF65-F5344CB8AC3E}">
        <p14:creationId xmlns:p14="http://schemas.microsoft.com/office/powerpoint/2010/main" val="289889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BC33C49-E95A-4481-A907-3CB21C419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615" y="514905"/>
            <a:ext cx="7542362" cy="5828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793DB-2AF8-D840-8ABF-D858836E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Scope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EBF5-BB3E-0940-BAA4-C6CA7B98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38" y="1690688"/>
            <a:ext cx="3940277" cy="4351338"/>
          </a:xfrm>
        </p:spPr>
        <p:txBody>
          <a:bodyPr/>
          <a:lstStyle/>
          <a:p>
            <a:r>
              <a:rPr lang="en-US" dirty="0"/>
              <a:t>Siskiyou County</a:t>
            </a:r>
          </a:p>
          <a:p>
            <a:pPr lvl="1"/>
            <a:r>
              <a:rPr lang="en-US" dirty="0"/>
              <a:t>Scott Valley</a:t>
            </a:r>
          </a:p>
          <a:p>
            <a:pPr lvl="1"/>
            <a:r>
              <a:rPr lang="en-US" dirty="0"/>
              <a:t>Shasta Valley</a:t>
            </a:r>
          </a:p>
          <a:p>
            <a:pPr lvl="1"/>
            <a:r>
              <a:rPr lang="en-US" dirty="0"/>
              <a:t>Butte Valley</a:t>
            </a:r>
          </a:p>
          <a:p>
            <a:r>
              <a:rPr lang="en-US" dirty="0"/>
              <a:t>Model calibrated to 2018 </a:t>
            </a:r>
            <a:r>
              <a:rPr lang="en-US" dirty="0" err="1"/>
              <a:t>LandIQ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98926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ED46-2598-E740-A307-1B6C2BE9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Sources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0E6108-ED3B-DB41-8901-653E66421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9950"/>
              </p:ext>
            </p:extLst>
          </p:nvPr>
        </p:nvGraphicFramePr>
        <p:xfrm>
          <a:off x="1500238" y="1828800"/>
          <a:ext cx="9191524" cy="3200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1446">
                  <a:extLst>
                    <a:ext uri="{9D8B030D-6E8A-4147-A177-3AD203B41FA5}">
                      <a16:colId xmlns:a16="http://schemas.microsoft.com/office/drawing/2014/main" val="3003391375"/>
                    </a:ext>
                  </a:extLst>
                </a:gridCol>
                <a:gridCol w="6150078">
                  <a:extLst>
                    <a:ext uri="{9D8B030D-6E8A-4147-A177-3AD203B41FA5}">
                      <a16:colId xmlns:a16="http://schemas.microsoft.com/office/drawing/2014/main" val="1784781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76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Valley boundaries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DWR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91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Agricultural land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LandIQ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51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Crop prices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Siskiyou County Ag. Commissioner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95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Crop yields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Siskiyou County Ag. Commissioner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7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Crop production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UC Davis Cost and Return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5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Applied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DWR; Scott Valley Integrated Hydrologic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7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5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3908-ED7D-1D4F-8F69-5E0AD0C2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37" y="355166"/>
            <a:ext cx="10515600" cy="1325563"/>
          </a:xfrm>
        </p:spPr>
        <p:txBody>
          <a:bodyPr/>
          <a:lstStyle/>
          <a:p>
            <a:r>
              <a:rPr lang="en-US" b="1" dirty="0"/>
              <a:t>Ag Model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B8527-8361-E840-89C6-3B26C25D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82" y="2003810"/>
            <a:ext cx="4814451" cy="4351338"/>
          </a:xfrm>
        </p:spPr>
        <p:txBody>
          <a:bodyPr/>
          <a:lstStyle/>
          <a:p>
            <a:r>
              <a:rPr lang="en-US" dirty="0"/>
              <a:t>Positive Mathematical Programming (PMP)</a:t>
            </a:r>
          </a:p>
          <a:p>
            <a:pPr lvl="1"/>
            <a:r>
              <a:rPr lang="en-US" dirty="0"/>
              <a:t>Step 1: Shadow values obtained from linear optimization</a:t>
            </a:r>
          </a:p>
          <a:p>
            <a:pPr lvl="1"/>
            <a:r>
              <a:rPr lang="en-US" dirty="0"/>
              <a:t>Step 2: Calibrate a non-linear cost function </a:t>
            </a:r>
          </a:p>
          <a:p>
            <a:pPr lvl="1"/>
            <a:r>
              <a:rPr lang="en-US" dirty="0"/>
              <a:t>Step 3: Run a calibrated model</a:t>
            </a:r>
          </a:p>
          <a:p>
            <a:pPr lvl="1"/>
            <a:r>
              <a:rPr lang="en-US" dirty="0"/>
              <a:t>Step 4: Run scenarios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8C958B4-895B-7049-AA0C-FBD0D51F9C04}"/>
              </a:ext>
            </a:extLst>
          </p:cNvPr>
          <p:cNvSpPr/>
          <p:nvPr/>
        </p:nvSpPr>
        <p:spPr>
          <a:xfrm>
            <a:off x="7810751" y="739541"/>
            <a:ext cx="1471613" cy="557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Land use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F1476E4-EA57-6E46-9061-411930A1DAD2}"/>
              </a:ext>
            </a:extLst>
          </p:cNvPr>
          <p:cNvSpPr/>
          <p:nvPr/>
        </p:nvSpPr>
        <p:spPr>
          <a:xfrm>
            <a:off x="5509568" y="746685"/>
            <a:ext cx="1471613" cy="557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90216D9-7934-C247-94BC-E4CF6F611B6A}"/>
              </a:ext>
            </a:extLst>
          </p:cNvPr>
          <p:cNvSpPr/>
          <p:nvPr/>
        </p:nvSpPr>
        <p:spPr>
          <a:xfrm>
            <a:off x="7810750" y="1402123"/>
            <a:ext cx="1471613" cy="557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Yields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2598003-FD4F-3543-80AD-6434192AB854}"/>
              </a:ext>
            </a:extLst>
          </p:cNvPr>
          <p:cNvSpPr/>
          <p:nvPr/>
        </p:nvSpPr>
        <p:spPr>
          <a:xfrm>
            <a:off x="5509568" y="1402123"/>
            <a:ext cx="1471613" cy="557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Costs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8A4FE17-EB30-9E43-A62B-5C057D06781E}"/>
              </a:ext>
            </a:extLst>
          </p:cNvPr>
          <p:cNvSpPr/>
          <p:nvPr/>
        </p:nvSpPr>
        <p:spPr>
          <a:xfrm>
            <a:off x="10134259" y="1088690"/>
            <a:ext cx="1471613" cy="557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Irrigation needs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298D19-56FC-D648-845F-BBDEE273DF3B}"/>
              </a:ext>
            </a:extLst>
          </p:cNvPr>
          <p:cNvSpPr/>
          <p:nvPr/>
        </p:nvSpPr>
        <p:spPr>
          <a:xfrm>
            <a:off x="9708310" y="368065"/>
            <a:ext cx="2278855" cy="19984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8BC527-9B24-CC46-822A-8BB0633272CA}"/>
              </a:ext>
            </a:extLst>
          </p:cNvPr>
          <p:cNvSpPr/>
          <p:nvPr/>
        </p:nvSpPr>
        <p:spPr>
          <a:xfrm>
            <a:off x="7407128" y="368066"/>
            <a:ext cx="2278855" cy="19984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812FAA-3EE5-3442-A92B-5C1FEF87B9AC}"/>
              </a:ext>
            </a:extLst>
          </p:cNvPr>
          <p:cNvSpPr/>
          <p:nvPr/>
        </p:nvSpPr>
        <p:spPr>
          <a:xfrm>
            <a:off x="5105946" y="368065"/>
            <a:ext cx="2278855" cy="19984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A30AF2-6015-4543-AAAB-A68AABC72647}"/>
              </a:ext>
            </a:extLst>
          </p:cNvPr>
          <p:cNvCxnSpPr>
            <a:stCxn id="16" idx="5"/>
          </p:cNvCxnSpPr>
          <p:nvPr/>
        </p:nvCxnSpPr>
        <p:spPr>
          <a:xfrm>
            <a:off x="7051070" y="2073860"/>
            <a:ext cx="1281768" cy="9713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FB2FE2-F7EB-AD4A-B465-B0329026CB82}"/>
              </a:ext>
            </a:extLst>
          </p:cNvPr>
          <p:cNvCxnSpPr>
            <a:cxnSpLocks/>
            <a:stCxn id="15" idx="4"/>
          </p:cNvCxnSpPr>
          <p:nvPr/>
        </p:nvCxnSpPr>
        <p:spPr>
          <a:xfrm flipH="1">
            <a:off x="8546555" y="2366529"/>
            <a:ext cx="1" cy="6786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821643-C04E-3147-97B3-ADEB69B6ED53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8760273" y="2073860"/>
            <a:ext cx="1281768" cy="9713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70FB274-E55B-0E41-BED2-82340D6DED19}"/>
              </a:ext>
            </a:extLst>
          </p:cNvPr>
          <p:cNvSpPr/>
          <p:nvPr/>
        </p:nvSpPr>
        <p:spPr>
          <a:xfrm>
            <a:off x="7810750" y="3115060"/>
            <a:ext cx="1471613" cy="557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Base Case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15B492-A5B2-3140-BD6C-5E0044E19BC1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8546557" y="3672272"/>
            <a:ext cx="0" cy="4444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CAA5BE-9576-BF42-93FE-A3D4D0916EEA}"/>
              </a:ext>
            </a:extLst>
          </p:cNvPr>
          <p:cNvSpPr/>
          <p:nvPr/>
        </p:nvSpPr>
        <p:spPr>
          <a:xfrm>
            <a:off x="7597776" y="4179479"/>
            <a:ext cx="1897557" cy="557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Calibrated model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EA2EB7-B006-EA4B-ABB6-6D165F7B48CF}"/>
              </a:ext>
            </a:extLst>
          </p:cNvPr>
          <p:cNvSpPr/>
          <p:nvPr/>
        </p:nvSpPr>
        <p:spPr>
          <a:xfrm>
            <a:off x="7874223" y="5251041"/>
            <a:ext cx="1344662" cy="557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Scenarios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09A225-47F9-2A4E-B244-6BBAA0BA1A78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8546555" y="4736690"/>
            <a:ext cx="0" cy="4480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6A08CB7-E489-6045-A787-C31D8A2497EB}"/>
              </a:ext>
            </a:extLst>
          </p:cNvPr>
          <p:cNvSpPr/>
          <p:nvPr/>
        </p:nvSpPr>
        <p:spPr>
          <a:xfrm>
            <a:off x="6102357" y="6111315"/>
            <a:ext cx="1471613" cy="557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Cropping patterns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F3A2D30-40C6-1840-9681-F5A73CCB8E36}"/>
              </a:ext>
            </a:extLst>
          </p:cNvPr>
          <p:cNvSpPr/>
          <p:nvPr/>
        </p:nvSpPr>
        <p:spPr>
          <a:xfrm>
            <a:off x="7815231" y="6134464"/>
            <a:ext cx="1471613" cy="557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Water use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AFDCCFE-D8E3-4546-BC26-9849749BCB37}"/>
              </a:ext>
            </a:extLst>
          </p:cNvPr>
          <p:cNvSpPr/>
          <p:nvPr/>
        </p:nvSpPr>
        <p:spPr>
          <a:xfrm>
            <a:off x="9528105" y="6134464"/>
            <a:ext cx="1471613" cy="557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Gross revenues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CE3709-24DB-D54A-84CB-8D13DC90C80C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7597776" y="5808253"/>
            <a:ext cx="948778" cy="3030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F4A759-95D4-3941-8FF2-0FE428E53FFE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8546554" y="5808253"/>
            <a:ext cx="4484" cy="3262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77A3564-5FF9-774D-9EA6-4703E0F0EF81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8546554" y="5808253"/>
            <a:ext cx="948778" cy="3030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9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4195-0399-B745-B325-4A8039EF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Scenario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8684B-AB88-B041-87EA-50918FD48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 1: 15% fallowing of alfalfa and pasture</a:t>
            </a:r>
          </a:p>
          <a:p>
            <a:r>
              <a:rPr lang="en-US" dirty="0"/>
              <a:t>Scenario 2: 30% fallowing of alfalfa and pasture</a:t>
            </a:r>
          </a:p>
          <a:p>
            <a:r>
              <a:rPr lang="en-US" dirty="0"/>
              <a:t>Scenario 3: 60% fallowing of alfalfa and pasture</a:t>
            </a:r>
          </a:p>
          <a:p>
            <a:r>
              <a:rPr lang="en-US" dirty="0"/>
              <a:t>Scenario 4: 33% fallowing in alfalfa yield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Scenario 5: explore value of strawberries in Butte Valley in context of other crops such as alfalfa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Scenario 6: explore economic impacts of conversion of alfalfa and pasture to less water-intensive crops</a:t>
            </a:r>
          </a:p>
        </p:txBody>
      </p:sp>
    </p:spTree>
    <p:extLst>
      <p:ext uri="{BB962C8B-B14F-4D97-AF65-F5344CB8AC3E}">
        <p14:creationId xmlns:p14="http://schemas.microsoft.com/office/powerpoint/2010/main" val="203915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831A1B-F40B-45DB-947D-70E32862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7980" y="1439553"/>
            <a:ext cx="9144019" cy="4572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E98C2-8FAA-1540-A9FC-B913DBEC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Scenario 1: 15% fallowing of alfalfa and pasture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6759-FB45-0941-8E3D-CAF8B404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2" y="1715289"/>
            <a:ext cx="302695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11,500ac fallowed of 97,000ac</a:t>
            </a:r>
          </a:p>
          <a:p>
            <a:r>
              <a:rPr lang="en-US" sz="2400" dirty="0"/>
              <a:t>$10 million gross revenue loss of $237 million</a:t>
            </a:r>
          </a:p>
          <a:p>
            <a:r>
              <a:rPr lang="en-US" sz="2400" dirty="0"/>
              <a:t>29,000AF applied water reduction out of 225,000AF</a:t>
            </a:r>
          </a:p>
          <a:p>
            <a:r>
              <a:rPr lang="en-US" sz="2400" dirty="0"/>
              <a:t>$869/ac average loss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63C9C8D-2890-4D31-8704-D6177F6DE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72105"/>
              </p:ext>
            </p:extLst>
          </p:nvPr>
        </p:nvGraphicFramePr>
        <p:xfrm>
          <a:off x="306581" y="5277425"/>
          <a:ext cx="3022545" cy="1259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631302">
                  <a:extLst>
                    <a:ext uri="{9D8B030D-6E8A-4147-A177-3AD203B41FA5}">
                      <a16:colId xmlns:a16="http://schemas.microsoft.com/office/drawing/2014/main" val="947713416"/>
                    </a:ext>
                  </a:extLst>
                </a:gridCol>
                <a:gridCol w="717773">
                  <a:extLst>
                    <a:ext uri="{9D8B030D-6E8A-4147-A177-3AD203B41FA5}">
                      <a16:colId xmlns:a16="http://schemas.microsoft.com/office/drawing/2014/main" val="3329355685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372457750"/>
                    </a:ext>
                  </a:extLst>
                </a:gridCol>
                <a:gridCol w="546006">
                  <a:extLst>
                    <a:ext uri="{9D8B030D-6E8A-4147-A177-3AD203B41FA5}">
                      <a16:colId xmlns:a16="http://schemas.microsoft.com/office/drawing/2014/main" val="3462853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Output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Value Added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0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308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40734F6-35B5-4F5C-B59F-B28415FC409D}"/>
              </a:ext>
            </a:extLst>
          </p:cNvPr>
          <p:cNvSpPr txBox="1"/>
          <p:nvPr/>
        </p:nvSpPr>
        <p:spPr>
          <a:xfrm>
            <a:off x="3409432" y="6367988"/>
            <a:ext cx="8702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Changes to land, water, and gross revenue from observed 2018 cropping patterns, prices, and yields.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B76A4-2D08-4F83-940E-3A743CF247F1}"/>
              </a:ext>
            </a:extLst>
          </p:cNvPr>
          <p:cNvSpPr txBox="1"/>
          <p:nvPr/>
        </p:nvSpPr>
        <p:spPr>
          <a:xfrm>
            <a:off x="4374129" y="5783213"/>
            <a:ext cx="160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-2,283 (9.3%) in Butte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70D91-920B-4001-8158-3E2039516B52}"/>
              </a:ext>
            </a:extLst>
          </p:cNvPr>
          <p:cNvSpPr txBox="1"/>
          <p:nvPr/>
        </p:nvSpPr>
        <p:spPr>
          <a:xfrm>
            <a:off x="6849112" y="5788619"/>
            <a:ext cx="175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-5,348 (10.2%) in Butte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0A6685-487E-44EB-A5BA-041ED1E8DEBE}"/>
              </a:ext>
            </a:extLst>
          </p:cNvPr>
          <p:cNvSpPr txBox="1"/>
          <p:nvPr/>
        </p:nvSpPr>
        <p:spPr>
          <a:xfrm>
            <a:off x="9519246" y="5783212"/>
            <a:ext cx="19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-$2,500,000 (1.5%) in Butte</a:t>
            </a:r>
          </a:p>
        </p:txBody>
      </p:sp>
    </p:spTree>
    <p:extLst>
      <p:ext uri="{BB962C8B-B14F-4D97-AF65-F5344CB8AC3E}">
        <p14:creationId xmlns:p14="http://schemas.microsoft.com/office/powerpoint/2010/main" val="205729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A48F-1FB0-4B3D-9EAF-CC3C5FCB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Butte Valley Scenario 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EB573A-92EA-4A8B-A4E9-3DD832145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26947"/>
              </p:ext>
            </p:extLst>
          </p:nvPr>
        </p:nvGraphicFramePr>
        <p:xfrm>
          <a:off x="1673210" y="1924763"/>
          <a:ext cx="8845580" cy="460431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354075">
                  <a:extLst>
                    <a:ext uri="{9D8B030D-6E8A-4147-A177-3AD203B41FA5}">
                      <a16:colId xmlns:a16="http://schemas.microsoft.com/office/drawing/2014/main" val="2427651611"/>
                    </a:ext>
                  </a:extLst>
                </a:gridCol>
                <a:gridCol w="946538">
                  <a:extLst>
                    <a:ext uri="{9D8B030D-6E8A-4147-A177-3AD203B41FA5}">
                      <a16:colId xmlns:a16="http://schemas.microsoft.com/office/drawing/2014/main" val="3393908252"/>
                    </a:ext>
                  </a:extLst>
                </a:gridCol>
                <a:gridCol w="1050938">
                  <a:extLst>
                    <a:ext uri="{9D8B030D-6E8A-4147-A177-3AD203B41FA5}">
                      <a16:colId xmlns:a16="http://schemas.microsoft.com/office/drawing/2014/main" val="2623321118"/>
                    </a:ext>
                  </a:extLst>
                </a:gridCol>
                <a:gridCol w="1570989">
                  <a:extLst>
                    <a:ext uri="{9D8B030D-6E8A-4147-A177-3AD203B41FA5}">
                      <a16:colId xmlns:a16="http://schemas.microsoft.com/office/drawing/2014/main" val="3643007980"/>
                    </a:ext>
                  </a:extLst>
                </a:gridCol>
                <a:gridCol w="1003535">
                  <a:extLst>
                    <a:ext uri="{9D8B030D-6E8A-4147-A177-3AD203B41FA5}">
                      <a16:colId xmlns:a16="http://schemas.microsoft.com/office/drawing/2014/main" val="4113293000"/>
                    </a:ext>
                  </a:extLst>
                </a:gridCol>
                <a:gridCol w="1691223">
                  <a:extLst>
                    <a:ext uri="{9D8B030D-6E8A-4147-A177-3AD203B41FA5}">
                      <a16:colId xmlns:a16="http://schemas.microsoft.com/office/drawing/2014/main" val="1525491343"/>
                    </a:ext>
                  </a:extLst>
                </a:gridCol>
                <a:gridCol w="1228282">
                  <a:extLst>
                    <a:ext uri="{9D8B030D-6E8A-4147-A177-3AD203B41FA5}">
                      <a16:colId xmlns:a16="http://schemas.microsoft.com/office/drawing/2014/main" val="1898573944"/>
                    </a:ext>
                  </a:extLst>
                </a:gridCol>
              </a:tblGrid>
              <a:tr h="40461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Land Use (acres)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Water Use (acre-feet)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Gross Revenue ($ thousand)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343058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Crop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2211771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Alfalfa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4133143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270640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377882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hay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3432265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4698079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9361638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117787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169,650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3528294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-2,283 (9.3%)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-5,348 (10.2%)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-2,500 (1.5%)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777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49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CCEC78-6714-4A9C-B9AB-DE7E25B2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7981" y="1351306"/>
            <a:ext cx="9144019" cy="4572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E98C2-8FAA-1540-A9FC-B913DBEC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Scenario 2: 30% fallowing of alfalfa and pasture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6759-FB45-0941-8E3D-CAF8B404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03" y="1715289"/>
            <a:ext cx="299542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23,000ac fallowed of 97,000ac</a:t>
            </a:r>
          </a:p>
          <a:p>
            <a:r>
              <a:rPr lang="en-US" sz="2400" dirty="0"/>
              <a:t>$20 million gross revenue loss of $237 million</a:t>
            </a:r>
          </a:p>
          <a:p>
            <a:r>
              <a:rPr lang="en-US" sz="2400" dirty="0"/>
              <a:t>57,500AF applied water reduction  out of 225,000AF</a:t>
            </a:r>
          </a:p>
          <a:p>
            <a:r>
              <a:rPr lang="en-US" sz="2400" dirty="0"/>
              <a:t>$869/ac average loss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1779DE2-C904-4FF1-B407-DA6DB6DEE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417207"/>
              </p:ext>
            </p:extLst>
          </p:nvPr>
        </p:nvGraphicFramePr>
        <p:xfrm>
          <a:off x="306581" y="5277425"/>
          <a:ext cx="3022545" cy="1259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631302">
                  <a:extLst>
                    <a:ext uri="{9D8B030D-6E8A-4147-A177-3AD203B41FA5}">
                      <a16:colId xmlns:a16="http://schemas.microsoft.com/office/drawing/2014/main" val="947713416"/>
                    </a:ext>
                  </a:extLst>
                </a:gridCol>
                <a:gridCol w="717773">
                  <a:extLst>
                    <a:ext uri="{9D8B030D-6E8A-4147-A177-3AD203B41FA5}">
                      <a16:colId xmlns:a16="http://schemas.microsoft.com/office/drawing/2014/main" val="3329355685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372457750"/>
                    </a:ext>
                  </a:extLst>
                </a:gridCol>
                <a:gridCol w="546006">
                  <a:extLst>
                    <a:ext uri="{9D8B030D-6E8A-4147-A177-3AD203B41FA5}">
                      <a16:colId xmlns:a16="http://schemas.microsoft.com/office/drawing/2014/main" val="3462853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Output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Value Added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0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308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F45293A-877E-46A4-9F10-802708A2C4A1}"/>
              </a:ext>
            </a:extLst>
          </p:cNvPr>
          <p:cNvSpPr txBox="1"/>
          <p:nvPr/>
        </p:nvSpPr>
        <p:spPr>
          <a:xfrm>
            <a:off x="3409432" y="6367988"/>
            <a:ext cx="8702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Changes to land, water, and gross revenue from observed 2018 cropping patterns, prices, and yields.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05B90-B0C4-495A-AC62-21ACE1A3E2FB}"/>
              </a:ext>
            </a:extLst>
          </p:cNvPr>
          <p:cNvSpPr txBox="1"/>
          <p:nvPr/>
        </p:nvSpPr>
        <p:spPr>
          <a:xfrm>
            <a:off x="4374129" y="5783213"/>
            <a:ext cx="160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-4,568 (18.6%) in Butte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C79781-EE5C-40CA-AFBE-37A1F489648B}"/>
              </a:ext>
            </a:extLst>
          </p:cNvPr>
          <p:cNvSpPr txBox="1"/>
          <p:nvPr/>
        </p:nvSpPr>
        <p:spPr>
          <a:xfrm>
            <a:off x="6849112" y="5788619"/>
            <a:ext cx="175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-10,695 (20.3%) in Butte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2B614-5252-4C9F-8C17-34ABE2B6BB1F}"/>
              </a:ext>
            </a:extLst>
          </p:cNvPr>
          <p:cNvSpPr txBox="1"/>
          <p:nvPr/>
        </p:nvSpPr>
        <p:spPr>
          <a:xfrm>
            <a:off x="9519246" y="5783212"/>
            <a:ext cx="19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-$5,000,000 (2.9%) in Butte</a:t>
            </a:r>
          </a:p>
        </p:txBody>
      </p:sp>
    </p:spTree>
    <p:extLst>
      <p:ext uri="{BB962C8B-B14F-4D97-AF65-F5344CB8AC3E}">
        <p14:creationId xmlns:p14="http://schemas.microsoft.com/office/powerpoint/2010/main" val="253861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E186-CB76-4A39-8B18-0207DC00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Butte Valley Scenario 2</a:t>
            </a: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D46065-AC01-4CF3-9C48-3DD29FF28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09919"/>
              </p:ext>
            </p:extLst>
          </p:nvPr>
        </p:nvGraphicFramePr>
        <p:xfrm>
          <a:off x="1673210" y="1924763"/>
          <a:ext cx="8845580" cy="460431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354075">
                  <a:extLst>
                    <a:ext uri="{9D8B030D-6E8A-4147-A177-3AD203B41FA5}">
                      <a16:colId xmlns:a16="http://schemas.microsoft.com/office/drawing/2014/main" val="2427651611"/>
                    </a:ext>
                  </a:extLst>
                </a:gridCol>
                <a:gridCol w="946538">
                  <a:extLst>
                    <a:ext uri="{9D8B030D-6E8A-4147-A177-3AD203B41FA5}">
                      <a16:colId xmlns:a16="http://schemas.microsoft.com/office/drawing/2014/main" val="3393908252"/>
                    </a:ext>
                  </a:extLst>
                </a:gridCol>
                <a:gridCol w="1050938">
                  <a:extLst>
                    <a:ext uri="{9D8B030D-6E8A-4147-A177-3AD203B41FA5}">
                      <a16:colId xmlns:a16="http://schemas.microsoft.com/office/drawing/2014/main" val="2623321118"/>
                    </a:ext>
                  </a:extLst>
                </a:gridCol>
                <a:gridCol w="1570989">
                  <a:extLst>
                    <a:ext uri="{9D8B030D-6E8A-4147-A177-3AD203B41FA5}">
                      <a16:colId xmlns:a16="http://schemas.microsoft.com/office/drawing/2014/main" val="3643007980"/>
                    </a:ext>
                  </a:extLst>
                </a:gridCol>
                <a:gridCol w="1003535">
                  <a:extLst>
                    <a:ext uri="{9D8B030D-6E8A-4147-A177-3AD203B41FA5}">
                      <a16:colId xmlns:a16="http://schemas.microsoft.com/office/drawing/2014/main" val="4113293000"/>
                    </a:ext>
                  </a:extLst>
                </a:gridCol>
                <a:gridCol w="1691223">
                  <a:extLst>
                    <a:ext uri="{9D8B030D-6E8A-4147-A177-3AD203B41FA5}">
                      <a16:colId xmlns:a16="http://schemas.microsoft.com/office/drawing/2014/main" val="1525491343"/>
                    </a:ext>
                  </a:extLst>
                </a:gridCol>
                <a:gridCol w="1228282">
                  <a:extLst>
                    <a:ext uri="{9D8B030D-6E8A-4147-A177-3AD203B41FA5}">
                      <a16:colId xmlns:a16="http://schemas.microsoft.com/office/drawing/2014/main" val="1898573944"/>
                    </a:ext>
                  </a:extLst>
                </a:gridCol>
              </a:tblGrid>
              <a:tr h="40461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Land Use (acres)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Water Use (acre-feet)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Gross Revenue ($ thousand)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343058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Crop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2211771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Alfalfa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4133143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270640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377882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hay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3432265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4698079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9361638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117787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167,150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1513730"/>
                  </a:ext>
                </a:extLst>
              </a:tr>
              <a:tr h="40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-4,568 (18.5%)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-10,695 (20.3%)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-5,000 (2.9%)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686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93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1360</Words>
  <Application>Microsoft Office PowerPoint</Application>
  <PresentationFormat>Widescreen</PresentationFormat>
  <Paragraphs>583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Siskiyou County Agricultural Economics</vt:lpstr>
      <vt:lpstr>Scope of Work</vt:lpstr>
      <vt:lpstr>Data Sources</vt:lpstr>
      <vt:lpstr>Ag Model Overview</vt:lpstr>
      <vt:lpstr>Scenario Overview</vt:lpstr>
      <vt:lpstr>Scenario 1: 15% fallowing of alfalfa and pasture</vt:lpstr>
      <vt:lpstr>Butte Valley Scenario 1</vt:lpstr>
      <vt:lpstr>Scenario 2: 30% fallowing of alfalfa and pasture</vt:lpstr>
      <vt:lpstr>Butte Valley Scenario 2</vt:lpstr>
      <vt:lpstr>Scenario 3: 60% fallowing of alfalfa and pasture</vt:lpstr>
      <vt:lpstr>Butte Valley Scenario 3</vt:lpstr>
      <vt:lpstr>Scenario 4: forego 3rd alfalfa cutting (constant costs)</vt:lpstr>
      <vt:lpstr>Butte Valley Scenario 4 (constant costs)</vt:lpstr>
      <vt:lpstr>Scenario 4: forego 3rd alfalfa cutting (scaling costs)</vt:lpstr>
      <vt:lpstr>Butte Valley Scenario 4 (scaled costs)</vt:lpstr>
      <vt:lpstr>Conclusions and Next Steps</vt:lpstr>
      <vt:lpstr>Crop Parameters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Siskiyou County Agricultural Economics</dc:title>
  <dc:creator>Spencer Cole</dc:creator>
  <cp:lastModifiedBy>Spencer Cole</cp:lastModifiedBy>
  <cp:revision>63</cp:revision>
  <dcterms:created xsi:type="dcterms:W3CDTF">2021-06-17T19:40:49Z</dcterms:created>
  <dcterms:modified xsi:type="dcterms:W3CDTF">2021-06-24T19:07:18Z</dcterms:modified>
</cp:coreProperties>
</file>